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7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114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41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965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4/26/2022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680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855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3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1463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4/26/2022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10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4/26/2022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026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642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1AF0C4B-5A4A-45CA-ABEC-10F107160D33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192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673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u3206201@uni.canberra.edu.au" TargetMode="External"/><Relationship Id="rId2" Type="http://schemas.openxmlformats.org/officeDocument/2006/relationships/hyperlink" Target="mailto:u3201054@uni.canberra.edu.a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u3204935@uni.canberra.edu.au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boriginal-art-australia.com/aboriginal-art-library/the-story-of-aboriginal-art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1482A-DCB2-4255-B9C2-E218B63261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0" i="0" u="none" strike="noStrike" dirty="0">
                <a:solidFill>
                  <a:srgbClr val="387278"/>
                </a:solidFill>
                <a:effectLst/>
                <a:latin typeface="Arial" panose="020B0604020202020204" pitchFamily="34" charset="0"/>
              </a:rPr>
              <a:t>Ethical Impacts of AI generated images using </a:t>
            </a:r>
            <a:r>
              <a:rPr lang="en-US" sz="4000" b="0" i="0" u="none" strike="noStrike" dirty="0" err="1">
                <a:solidFill>
                  <a:srgbClr val="387278"/>
                </a:solidFill>
                <a:effectLst/>
                <a:latin typeface="Arial" panose="020B0604020202020204" pitchFamily="34" charset="0"/>
              </a:rPr>
              <a:t>StyleGAN</a:t>
            </a:r>
            <a:r>
              <a:rPr lang="en-US" sz="4000" b="0" i="0" u="none" strike="noStrike" dirty="0">
                <a:solidFill>
                  <a:srgbClr val="387278"/>
                </a:solidFill>
                <a:effectLst/>
                <a:latin typeface="Arial" panose="020B0604020202020204" pitchFamily="34" charset="0"/>
              </a:rPr>
              <a:t> 2</a:t>
            </a:r>
            <a:endParaRPr lang="en-AU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FCC4CA-34BB-48AC-9037-C0CDC39EFC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Group 9785-S1-08</a:t>
            </a:r>
          </a:p>
          <a:p>
            <a:r>
              <a:rPr lang="en-US" dirty="0"/>
              <a:t>Khoa Le, Ricky Hudson, </a:t>
            </a:r>
            <a:r>
              <a:rPr lang="en-US" dirty="0" err="1"/>
              <a:t>Uyen</a:t>
            </a:r>
            <a:r>
              <a:rPr lang="en-US" dirty="0"/>
              <a:t> Nguyen, Arjun Sharma</a:t>
            </a:r>
          </a:p>
          <a:p>
            <a:r>
              <a:rPr lang="en-US" dirty="0"/>
              <a:t>Sponsor: Dr Masoud </a:t>
            </a:r>
            <a:r>
              <a:rPr lang="en-US" dirty="0" err="1"/>
              <a:t>Mohammadian</a:t>
            </a:r>
            <a:endParaRPr lang="en-US" dirty="0"/>
          </a:p>
          <a:p>
            <a:endParaRPr lang="en-AU" dirty="0">
              <a:solidFill>
                <a:schemeClr val="tx1">
                  <a:lumMod val="85000"/>
                </a:schemeClr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700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00F3-883F-4716-B31A-00AD98FD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Contact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927FA-7633-4DB3-9748-8043209AF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Ricky Hudson – </a:t>
            </a:r>
            <a:r>
              <a:rPr lang="en-AU" dirty="0">
                <a:hlinkClick r:id="rId2"/>
              </a:rPr>
              <a:t>u3201054@uni.canberra.edu.au</a:t>
            </a:r>
            <a:endParaRPr lang="en-AU" dirty="0"/>
          </a:p>
          <a:p>
            <a:r>
              <a:rPr lang="en-US" dirty="0"/>
              <a:t>Khoa Le</a:t>
            </a:r>
            <a:r>
              <a:rPr lang="en-AU" dirty="0"/>
              <a:t> – </a:t>
            </a:r>
            <a:r>
              <a:rPr lang="en-AU" dirty="0">
                <a:hlinkClick r:id="rId2"/>
              </a:rPr>
              <a:t>u3201054@uni.canberra.edu.au</a:t>
            </a:r>
            <a:endParaRPr lang="en-AU" dirty="0"/>
          </a:p>
          <a:p>
            <a:r>
              <a:rPr lang="en-US" dirty="0" err="1"/>
              <a:t>Uyen</a:t>
            </a:r>
            <a:r>
              <a:rPr lang="en-US" dirty="0"/>
              <a:t> Nguyen</a:t>
            </a:r>
            <a:r>
              <a:rPr lang="en-AU" dirty="0"/>
              <a:t> – </a:t>
            </a:r>
            <a:r>
              <a:rPr lang="en-AU" dirty="0">
                <a:hlinkClick r:id="rId3"/>
              </a:rPr>
              <a:t>u3206201@uni.canberra.edu.au</a:t>
            </a:r>
            <a:endParaRPr lang="en-AU" dirty="0"/>
          </a:p>
          <a:p>
            <a:r>
              <a:rPr lang="en-US" dirty="0"/>
              <a:t>Arjun Sharma - </a:t>
            </a:r>
            <a:r>
              <a:rPr lang="en-AU" dirty="0">
                <a:hlinkClick r:id="rId4"/>
              </a:rPr>
              <a:t>u3204935@uni.canberra.edu.au</a:t>
            </a:r>
            <a:endParaRPr lang="en-AU" dirty="0"/>
          </a:p>
          <a:p>
            <a:endParaRPr lang="en-AU" dirty="0"/>
          </a:p>
          <a:p>
            <a:pPr marL="0" indent="0" algn="ctr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38859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C2AB2-77CB-4C58-A6B0-A3BF90C99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	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BE29F-FFE3-4BE7-91AE-2F5402564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Training Nvidia StyleGAN2 under </a:t>
            </a: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Colab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Free and </a:t>
            </a: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Colab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Pro tricks (12/04/2021) </a:t>
            </a: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Youtube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video, added by Jeff Heaton [Online]. Available at: https://www.youtube.com/watch?v=L3JLzoe-dJU 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9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Analytics Vidhya. 2022. </a:t>
            </a: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StyleGAN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Explained in Less Than Five Minutes - Analytics Vidhya. [ONLINE] Available at: https://www.analyticsvidhya.com/blog/2021/05/stylegan-explained-in-less-than-five-minutes/. [Accessed 11 April 2022].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9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Japingka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Aboriginal Art Gallery (2019). Australian Aboriginal Art Symbols &amp; Their Meanings - </a:t>
            </a: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Japingka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Gallery. [online] </a:t>
            </a: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Japingka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Aboriginal Art Gallery. Available at: https://japingkaaboriginalart.com/articles/aboriginal-art-symbols/.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9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Aboriginal Bark Paintings. (2019). Aboriginal art meaning | Meaning of Aboriginal art | Churinga | </a:t>
            </a: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Tjuringa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[online] Available at: https://www.aboriginal-bark-paintings.com/aboriginal-art-meaning/.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9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Artlandish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(2018). The Amazing Story of Aboriginal Art. [online] </a:t>
            </a:r>
            <a:r>
              <a:rPr lang="en-AU" sz="19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Artlandish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Aboriginal Art Gallery. Available at: 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hlinkClick r:id="rId2"/>
              </a:rPr>
              <a:t>https://www.aboriginal-art-australia.com/aboriginal-art-library/the-story-of-aboriginal-art/</a:t>
            </a:r>
            <a:r>
              <a:rPr lang="en-AU" sz="19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</a:t>
            </a:r>
          </a:p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AU" sz="19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900" dirty="0">
                <a:solidFill>
                  <a:srgbClr val="000000"/>
                </a:solidFill>
                <a:latin typeface="Calibri" panose="020F0502020204030204" pitchFamily="34" charset="0"/>
              </a:rPr>
              <a:t>Random Face Generator. (2022). This Person Does Not Exist. [Online] Accessed 14/04/2022. Available at https://this-person-does-not-exist.com/en</a:t>
            </a:r>
            <a:endParaRPr lang="en-AU" sz="19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8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05198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2A622-2259-4C03-A5BF-14FCEB26E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Introduction to </a:t>
            </a:r>
            <a:r>
              <a:rPr lang="en-US" dirty="0" err="1"/>
              <a:t>StyleGAN</a:t>
            </a:r>
            <a:r>
              <a:rPr lang="en-US" dirty="0"/>
              <a:t> and </a:t>
            </a:r>
            <a:r>
              <a:rPr lang="en-US" dirty="0" err="1"/>
              <a:t>StyleGAN</a:t>
            </a:r>
            <a:r>
              <a:rPr lang="en-US" dirty="0"/>
              <a:t> 2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96E4D-F63C-437C-9DED-5DB8257A5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StyleGAN</a:t>
            </a:r>
            <a:r>
              <a:rPr lang="en-US" dirty="0"/>
              <a:t> or GAN (Generative Adversarial Networks) is a theory in machine learning developed in 2014 by Nvidia.</a:t>
            </a:r>
          </a:p>
          <a:p>
            <a:r>
              <a:rPr lang="en-US" dirty="0"/>
              <a:t>Main purpose is to generate realistic artificial images</a:t>
            </a:r>
          </a:p>
          <a:p>
            <a:r>
              <a:rPr lang="en-US" dirty="0"/>
              <a:t>We are using </a:t>
            </a:r>
            <a:r>
              <a:rPr lang="en-US" dirty="0" err="1"/>
              <a:t>StyleGAN</a:t>
            </a:r>
            <a:r>
              <a:rPr lang="en-US" dirty="0"/>
              <a:t> 2 as it made some key improvements regarding detail of generated images and the speed of training.</a:t>
            </a:r>
          </a:p>
          <a:p>
            <a:r>
              <a:rPr lang="en-US" dirty="0" err="1"/>
              <a:t>StyleGAN</a:t>
            </a:r>
            <a:r>
              <a:rPr lang="en-US" dirty="0"/>
              <a:t> 3 which make further improvements with the detail but requires a stronger GPU to train the images. 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31581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C5953-F27D-4DDF-B8B1-3AA64CA74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</a:t>
            </a:r>
            <a:r>
              <a:rPr lang="en-US" dirty="0" err="1"/>
              <a:t>Colab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189B1C-9340-42BC-A143-348A5017B392}"/>
              </a:ext>
            </a:extLst>
          </p:cNvPr>
          <p:cNvSpPr txBox="1"/>
          <p:nvPr/>
        </p:nvSpPr>
        <p:spPr>
          <a:xfrm>
            <a:off x="959549" y="2697778"/>
            <a:ext cx="46411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b="0" i="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Allows access to enterprise level GPU which are better at running </a:t>
            </a:r>
            <a:r>
              <a:rPr lang="en-GB" sz="1800" b="0" i="0" u="none" strike="noStrike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StyleGAN</a:t>
            </a:r>
            <a:r>
              <a:rPr lang="en-GB" sz="1800" b="0" i="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to produce results quicker.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b="0" i="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Upgrade is required to Google </a:t>
            </a:r>
            <a:r>
              <a:rPr lang="en-GB" sz="1800" b="0" i="0" u="none" strike="noStrike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Colab</a:t>
            </a:r>
            <a:r>
              <a:rPr lang="en-GB" sz="1800" b="0" i="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Pro, however, the $15 per month cost is very low compared to the outright cost of the enterprise GPU 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b="0" i="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There is still a limit of 24 hours runtime for a program, up from 12 hours of the free version</a:t>
            </a:r>
            <a:endParaRPr lang="en-AU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E5BD63-F855-42BE-8A97-91FC138569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7416293"/>
              </p:ext>
            </p:extLst>
          </p:nvPr>
        </p:nvGraphicFramePr>
        <p:xfrm>
          <a:off x="5838825" y="2697778"/>
          <a:ext cx="5734050" cy="3683016"/>
        </p:xfrm>
        <a:graphic>
          <a:graphicData uri="http://schemas.openxmlformats.org/drawingml/2006/table">
            <a:tbl>
              <a:tblPr/>
              <a:tblGrid>
                <a:gridCol w="1911350">
                  <a:extLst>
                    <a:ext uri="{9D8B030D-6E8A-4147-A177-3AD203B41FA5}">
                      <a16:colId xmlns:a16="http://schemas.microsoft.com/office/drawing/2014/main" val="1810802604"/>
                    </a:ext>
                  </a:extLst>
                </a:gridCol>
                <a:gridCol w="1911350">
                  <a:extLst>
                    <a:ext uri="{9D8B030D-6E8A-4147-A177-3AD203B41FA5}">
                      <a16:colId xmlns:a16="http://schemas.microsoft.com/office/drawing/2014/main" val="1161701028"/>
                    </a:ext>
                  </a:extLst>
                </a:gridCol>
                <a:gridCol w="1911350">
                  <a:extLst>
                    <a:ext uri="{9D8B030D-6E8A-4147-A177-3AD203B41FA5}">
                      <a16:colId xmlns:a16="http://schemas.microsoft.com/office/drawing/2014/main" val="806456067"/>
                    </a:ext>
                  </a:extLst>
                </a:gridCol>
              </a:tblGrid>
              <a:tr h="68326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Features</a:t>
                      </a:r>
                      <a:endParaRPr lang="en-AU" sz="1800" b="1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Tesla T4</a:t>
                      </a:r>
                      <a:endParaRPr lang="en-AU" sz="1800" b="1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Geforce</a:t>
                      </a:r>
                      <a:r>
                        <a:rPr lang="en-A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GTX 1060</a:t>
                      </a:r>
                      <a:endParaRPr lang="en-AU" sz="1800" b="1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2444278"/>
                  </a:ext>
                </a:extLst>
              </a:tr>
              <a:tr h="68326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RAM</a:t>
                      </a:r>
                      <a:endParaRPr lang="en-AU" sz="1800" b="1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 GB GDDR6</a:t>
                      </a:r>
                      <a:endParaRPr lang="en-AU" sz="180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 GB GDDR5</a:t>
                      </a:r>
                      <a:endParaRPr lang="en-AU" sz="180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0292993"/>
                  </a:ext>
                </a:extLst>
              </a:tr>
              <a:tr h="68326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Effective Memory Speed</a:t>
                      </a:r>
                      <a:endParaRPr lang="en-AU" sz="1800" b="1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10000 MHz</a:t>
                      </a:r>
                      <a:endParaRPr lang="en-AU" sz="180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8008 MHz</a:t>
                      </a:r>
                      <a:endParaRPr lang="en-AU" sz="180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5253682"/>
                  </a:ext>
                </a:extLst>
              </a:tr>
              <a:tr h="68326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Maximum Memory Bandwidth</a:t>
                      </a:r>
                      <a:endParaRPr lang="en-AU" sz="1800" b="1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320 GB/s</a:t>
                      </a:r>
                      <a:endParaRPr lang="en-AU" sz="1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192.2 GB/s</a:t>
                      </a:r>
                      <a:endParaRPr lang="en-AU" sz="180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4641278"/>
                  </a:ext>
                </a:extLst>
              </a:tr>
              <a:tr h="68326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Price</a:t>
                      </a:r>
                      <a:endParaRPr lang="en-AU" sz="1800" b="1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$3,500</a:t>
                      </a:r>
                      <a:endParaRPr lang="en-AU" sz="180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$415</a:t>
                      </a:r>
                      <a:endParaRPr lang="en-AU" sz="1800" dirty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2605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8357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E642F1F7-6246-4C87-B941-6957B32BD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44EA4CB-6C80-4172-8BA3-9FFBFE942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Real Or Fake?</a:t>
            </a:r>
          </a:p>
        </p:txBody>
      </p:sp>
      <p:pic>
        <p:nvPicPr>
          <p:cNvPr id="11" name="Picture 10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6369E188-BD38-46B5-B5FD-E905F77CC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12" y="948063"/>
            <a:ext cx="2580894" cy="2580894"/>
          </a:xfrm>
          <a:prstGeom prst="rect">
            <a:avLst/>
          </a:prstGeom>
        </p:spPr>
      </p:pic>
      <p:pic>
        <p:nvPicPr>
          <p:cNvPr id="7" name="Picture 6" descr="A picture containing person, person, outdoor, posing&#10;&#10;Description automatically generated">
            <a:extLst>
              <a:ext uri="{FF2B5EF4-FFF2-40B4-BE49-F238E27FC236}">
                <a16:creationId xmlns:a16="http://schemas.microsoft.com/office/drawing/2014/main" id="{5EC605D7-A560-48B1-A970-37D3CB4026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672" y="948064"/>
            <a:ext cx="2580895" cy="2580895"/>
          </a:xfrm>
          <a:prstGeom prst="rect">
            <a:avLst/>
          </a:prstGeom>
        </p:spPr>
      </p:pic>
      <p:pic>
        <p:nvPicPr>
          <p:cNvPr id="5" name="Picture 4" descr="A person with dark hair&#10;&#10;Description automatically generated with medium confidence">
            <a:extLst>
              <a:ext uri="{FF2B5EF4-FFF2-40B4-BE49-F238E27FC236}">
                <a16:creationId xmlns:a16="http://schemas.microsoft.com/office/drawing/2014/main" id="{DA52D3B8-F796-4230-BF12-4671A7491E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433" y="948064"/>
            <a:ext cx="2580895" cy="2580895"/>
          </a:xfrm>
          <a:prstGeom prst="rect">
            <a:avLst/>
          </a:prstGeom>
        </p:spPr>
      </p:pic>
      <p:pic>
        <p:nvPicPr>
          <p:cNvPr id="9" name="Picture 8" descr="A person with her mouth open&#10;&#10;Description automatically generated with medium confidence">
            <a:extLst>
              <a:ext uri="{FF2B5EF4-FFF2-40B4-BE49-F238E27FC236}">
                <a16:creationId xmlns:a16="http://schemas.microsoft.com/office/drawing/2014/main" id="{EB8246AA-8EB9-48EE-B062-23510EEFD7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193" y="948063"/>
            <a:ext cx="2580895" cy="258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327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D1A6-7383-4B68-A163-3C82BC75F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Fake People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D7887-0D98-4F9E-8436-96D1F5E06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200 images of people used – Different face shapes, ethnicity, age, hair, and eye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</a:rPr>
              <a:t>colour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Image quantity and quality matters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How do you spot a fake?</a:t>
            </a: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Which face is real?</a:t>
            </a: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This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person does not exist</a:t>
            </a:r>
            <a:endParaRPr lang="en-US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28C7526F-16F9-467F-B1A7-C5E6850F9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045" y="4436354"/>
            <a:ext cx="1890855" cy="1776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>
            <a:extLst>
              <a:ext uri="{FF2B5EF4-FFF2-40B4-BE49-F238E27FC236}">
                <a16:creationId xmlns:a16="http://schemas.microsoft.com/office/drawing/2014/main" id="{170C905B-8C15-4B6B-BC98-F37A47A75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795" y="4442117"/>
            <a:ext cx="1773234" cy="1776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728E7630-6B4B-46FA-B47D-D31E2EA45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8650" y="4436355"/>
            <a:ext cx="1752394" cy="1776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D512F0D4-9B3D-4B90-B58A-C58FDEA22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8779" y="4436355"/>
            <a:ext cx="1752394" cy="1788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A3F290-DCB5-49C8-BBB8-F9275984BC02}"/>
              </a:ext>
            </a:extLst>
          </p:cNvPr>
          <p:cNvSpPr txBox="1"/>
          <p:nvPr/>
        </p:nvSpPr>
        <p:spPr>
          <a:xfrm>
            <a:off x="7671794" y="5612970"/>
            <a:ext cx="3699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Progress of AI training of the human face after 25, 50, 220, 285 iteration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75537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EAD0FD2-AF9A-4626-A717-49B02235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609295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60739AA-792E-48D4-9A71-671E4EB0B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209" y="259364"/>
            <a:ext cx="5038531" cy="1112235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200" dirty="0"/>
              <a:t>Aboriginal art patterns</a:t>
            </a: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39AF048-01BF-4742-B8D3-428C27C15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 descr="Indigenous art symbols">
            <a:extLst>
              <a:ext uri="{FF2B5EF4-FFF2-40B4-BE49-F238E27FC236}">
                <a16:creationId xmlns:a16="http://schemas.microsoft.com/office/drawing/2014/main" id="{EB121F6C-B86A-48A8-9341-FDF317D92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9868" y="1489165"/>
            <a:ext cx="4233211" cy="323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436AC92-06A1-4CD4-9A3B-2EBE4D12DD0F}"/>
              </a:ext>
            </a:extLst>
          </p:cNvPr>
          <p:cNvSpPr txBox="1">
            <a:spLocks/>
          </p:cNvSpPr>
          <p:nvPr/>
        </p:nvSpPr>
        <p:spPr>
          <a:xfrm>
            <a:off x="838149" y="4859384"/>
            <a:ext cx="4416647" cy="13716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Georgia" panose="02040502050405020303" pitchFamily="18" charset="0"/>
              </a:rPr>
              <a:t>Depending on the designs being painted, these symbols will have different meanings.</a:t>
            </a:r>
          </a:p>
          <a:p>
            <a:r>
              <a:rPr lang="en-US" sz="1200" dirty="0">
                <a:solidFill>
                  <a:schemeClr val="bg1"/>
                </a:solidFill>
                <a:latin typeface="Georgia" panose="02040502050405020303" pitchFamily="18" charset="0"/>
              </a:rPr>
              <a:t> The concentric hole can be campsite on one design, and the same one can be water hole in another design. </a:t>
            </a:r>
          </a:p>
          <a:p>
            <a:r>
              <a:rPr lang="en-US" sz="1200" dirty="0">
                <a:solidFill>
                  <a:schemeClr val="bg1"/>
                </a:solidFill>
                <a:latin typeface="Georgia" panose="02040502050405020303" pitchFamily="18" charset="0"/>
              </a:rPr>
              <a:t>Therefore, a combination of those patterns will represent different stories behind every paintings. 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20" name="Picture 4" descr="Aboriginal Art Symbol for People">
            <a:extLst>
              <a:ext uri="{FF2B5EF4-FFF2-40B4-BE49-F238E27FC236}">
                <a16:creationId xmlns:a16="http://schemas.microsoft.com/office/drawing/2014/main" id="{9808137C-B9D2-4866-A7F0-27185C8F9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783" y="259364"/>
            <a:ext cx="5594431" cy="322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CE736E7-64D7-45A4-B94A-48F9BCB2C008}"/>
              </a:ext>
            </a:extLst>
          </p:cNvPr>
          <p:cNvSpPr txBox="1"/>
          <p:nvPr/>
        </p:nvSpPr>
        <p:spPr>
          <a:xfrm>
            <a:off x="6343734" y="3486093"/>
            <a:ext cx="55233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A real Aboriginal painting with meaningful patterns</a:t>
            </a:r>
            <a:endParaRPr lang="en-US" sz="11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20C35A-3910-4E4A-B07D-AACEFA09E2F5}"/>
              </a:ext>
            </a:extLst>
          </p:cNvPr>
          <p:cNvSpPr txBox="1"/>
          <p:nvPr/>
        </p:nvSpPr>
        <p:spPr>
          <a:xfrm>
            <a:off x="6343734" y="4148689"/>
            <a:ext cx="59768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 shape is for people sitting on the earth.</a:t>
            </a:r>
          </a:p>
          <a:p>
            <a:r>
              <a:rPr lang="en-US" dirty="0"/>
              <a:t>The implements beside them is to differentiate woman and men.</a:t>
            </a:r>
          </a:p>
          <a:p>
            <a:r>
              <a:rPr lang="en-US" dirty="0"/>
              <a:t>The boomerang is placed with the man as his hunting tools.</a:t>
            </a:r>
          </a:p>
          <a:p>
            <a:r>
              <a:rPr lang="en-US" dirty="0"/>
              <a:t>People gather around the circle or a set of concentric circles</a:t>
            </a:r>
          </a:p>
          <a:p>
            <a:r>
              <a:rPr lang="en-US" dirty="0"/>
              <a:t>The lines illustrate the movement of people.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11688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3">
            <a:extLst>
              <a:ext uri="{FF2B5EF4-FFF2-40B4-BE49-F238E27FC236}">
                <a16:creationId xmlns:a16="http://schemas.microsoft.com/office/drawing/2014/main" id="{CA2CD9B4-B6DE-4957-8864-B39C90857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411" y="116967"/>
            <a:ext cx="5198364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A comparison between the generated and real aboriginal arts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0D1BAD-547D-4FCA-8CFD-1A0A287AF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39" y="1489519"/>
            <a:ext cx="2489461" cy="21842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54FC08-7D40-4504-B290-972A73A91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0654" y="1489520"/>
            <a:ext cx="2387731" cy="21842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9C20D6-160A-4572-827D-13BCF039E765}"/>
              </a:ext>
            </a:extLst>
          </p:cNvPr>
          <p:cNvSpPr txBox="1"/>
          <p:nvPr/>
        </p:nvSpPr>
        <p:spPr>
          <a:xfrm>
            <a:off x="107719" y="3857624"/>
            <a:ext cx="5765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Replicate the concentric holes (Camp site or Water holes) </a:t>
            </a:r>
          </a:p>
          <a:p>
            <a:pPr algn="ctr"/>
            <a:r>
              <a:rPr lang="en-US" dirty="0"/>
              <a:t>and dot points (symbols to hide from the  White man) in </a:t>
            </a:r>
          </a:p>
          <a:p>
            <a:pPr algn="ctr"/>
            <a:r>
              <a:rPr lang="en-US" dirty="0"/>
              <a:t>Aboriginal Art.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4C7C4C-3A71-4124-AE5A-A00D0DEC8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039" y="4987480"/>
            <a:ext cx="1543050" cy="13430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6D1464-4E64-436B-B5AF-E1E9DF3403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5975" y="5003817"/>
            <a:ext cx="154305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24073F5-7035-4428-93EB-F21ABE345D02}"/>
              </a:ext>
            </a:extLst>
          </p:cNvPr>
          <p:cNvSpPr txBox="1"/>
          <p:nvPr/>
        </p:nvSpPr>
        <p:spPr>
          <a:xfrm>
            <a:off x="1955373" y="5988677"/>
            <a:ext cx="3927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Resemble the river lines </a:t>
            </a:r>
          </a:p>
        </p:txBody>
      </p:sp>
      <p:pic>
        <p:nvPicPr>
          <p:cNvPr id="14" name="Picture 2" descr="Damien_Yilpi_Marks_Aboriginal_Symbols.001">
            <a:extLst>
              <a:ext uri="{FF2B5EF4-FFF2-40B4-BE49-F238E27FC236}">
                <a16:creationId xmlns:a16="http://schemas.microsoft.com/office/drawing/2014/main" id="{514DBDAC-E0DC-462B-B1AF-723FFFB6D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775" y="390525"/>
            <a:ext cx="5369814" cy="607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6395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008F9E6-171A-4EB6-804F-916DE020B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69428"/>
            <a:ext cx="5200651" cy="7620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generated arts can be used by people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8B342A-CA7C-417B-940B-5692A9C05158}"/>
              </a:ext>
            </a:extLst>
          </p:cNvPr>
          <p:cNvSpPr txBox="1">
            <a:spLocks/>
          </p:cNvSpPr>
          <p:nvPr/>
        </p:nvSpPr>
        <p:spPr bwMode="black">
          <a:xfrm>
            <a:off x="6096001" y="169428"/>
            <a:ext cx="5753100" cy="76200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Ethical concerns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985C6C-5A29-45C2-93FA-B9D1392DD5E1}"/>
              </a:ext>
            </a:extLst>
          </p:cNvPr>
          <p:cNvSpPr txBox="1"/>
          <p:nvPr/>
        </p:nvSpPr>
        <p:spPr>
          <a:xfrm>
            <a:off x="6107348" y="5062864"/>
            <a:ext cx="5427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Authentic arts or computer-generated products?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0BB95C-CB33-4C77-9460-A92D20E8CBD7}"/>
              </a:ext>
            </a:extLst>
          </p:cNvPr>
          <p:cNvSpPr txBox="1"/>
          <p:nvPr/>
        </p:nvSpPr>
        <p:spPr>
          <a:xfrm>
            <a:off x="6107348" y="2068929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Cultural values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A81D0-9412-401E-B2B8-AC3A0EA5F65C}"/>
              </a:ext>
            </a:extLst>
          </p:cNvPr>
          <p:cNvSpPr txBox="1"/>
          <p:nvPr/>
        </p:nvSpPr>
        <p:spPr>
          <a:xfrm>
            <a:off x="6096000" y="3570596"/>
            <a:ext cx="2191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Intelligence assets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BD8D9-67D6-4CF0-B14A-52E168E24B7E}"/>
              </a:ext>
            </a:extLst>
          </p:cNvPr>
          <p:cNvSpPr txBox="1"/>
          <p:nvPr/>
        </p:nvSpPr>
        <p:spPr>
          <a:xfrm>
            <a:off x="6107348" y="4301924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Backstories ignorance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DD687E-85F8-43E8-B44C-F0E2C4C98A63}"/>
              </a:ext>
            </a:extLst>
          </p:cNvPr>
          <p:cNvSpPr txBox="1"/>
          <p:nvPr/>
        </p:nvSpPr>
        <p:spPr>
          <a:xfrm>
            <a:off x="6118671" y="1502180"/>
            <a:ext cx="6222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 was hard to identify the actual artists who make art products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23311C-5560-440D-BA25-7CE3E7A92126}"/>
              </a:ext>
            </a:extLst>
          </p:cNvPr>
          <p:cNvSpPr txBox="1"/>
          <p:nvPr/>
        </p:nvSpPr>
        <p:spPr>
          <a:xfrm>
            <a:off x="6118671" y="2328068"/>
            <a:ext cx="6073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tourists can be fooled by the generated arts without </a:t>
            </a:r>
          </a:p>
          <a:p>
            <a:r>
              <a:rPr lang="en-US" dirty="0"/>
              <a:t>realizing the cultural values</a:t>
            </a:r>
          </a:p>
          <a:p>
            <a:r>
              <a:rPr lang="en-US" dirty="0"/>
              <a:t>Art sold on digital market are sold by their looks rather than values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312DC7-DCA3-421A-A2FB-34FB3A797F62}"/>
              </a:ext>
            </a:extLst>
          </p:cNvPr>
          <p:cNvSpPr txBox="1"/>
          <p:nvPr/>
        </p:nvSpPr>
        <p:spPr>
          <a:xfrm>
            <a:off x="6107348" y="1208019"/>
            <a:ext cx="2099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Copyrights owner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B9283A-7686-443A-954B-5CD18AADF70E}"/>
              </a:ext>
            </a:extLst>
          </p:cNvPr>
          <p:cNvSpPr txBox="1"/>
          <p:nvPr/>
        </p:nvSpPr>
        <p:spPr>
          <a:xfrm>
            <a:off x="6096000" y="3864757"/>
            <a:ext cx="5677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Artist efforts and intelligence are used without awareness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5E50C8-485A-4FBC-938A-961AB27EB050}"/>
              </a:ext>
            </a:extLst>
          </p:cNvPr>
          <p:cNvSpPr txBox="1"/>
          <p:nvPr/>
        </p:nvSpPr>
        <p:spPr>
          <a:xfrm>
            <a:off x="6100058" y="4616172"/>
            <a:ext cx="5547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implied meaning and design of a painting are ignored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5B960-C8FA-4918-BA22-881FFD4C2021}"/>
              </a:ext>
            </a:extLst>
          </p:cNvPr>
          <p:cNvSpPr txBox="1"/>
          <p:nvPr/>
        </p:nvSpPr>
        <p:spPr>
          <a:xfrm>
            <a:off x="6096000" y="5374743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Arts which can be easily generated by technology by any</a:t>
            </a:r>
          </a:p>
          <a:p>
            <a:r>
              <a:rPr lang="en-US" dirty="0"/>
              <a:t>people without meanings and purposes might not be considered authentic arts </a:t>
            </a:r>
          </a:p>
        </p:txBody>
      </p:sp>
      <p:pic>
        <p:nvPicPr>
          <p:cNvPr id="17" name="Picture 8" descr="Image">
            <a:extLst>
              <a:ext uri="{FF2B5EF4-FFF2-40B4-BE49-F238E27FC236}">
                <a16:creationId xmlns:a16="http://schemas.microsoft.com/office/drawing/2014/main" id="{9594ABDA-16CC-4F7E-AEE6-475C48FA7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89667"/>
            <a:ext cx="1864612" cy="183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0">
            <a:extLst>
              <a:ext uri="{FF2B5EF4-FFF2-40B4-BE49-F238E27FC236}">
                <a16:creationId xmlns:a16="http://schemas.microsoft.com/office/drawing/2014/main" id="{992914E9-1DAF-4EC1-AA2F-383ED1BF7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925" y="1695806"/>
            <a:ext cx="1864613" cy="170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294D844-BF70-4388-B61E-DA5F32F2BDDB}"/>
              </a:ext>
            </a:extLst>
          </p:cNvPr>
          <p:cNvSpPr txBox="1"/>
          <p:nvPr/>
        </p:nvSpPr>
        <p:spPr>
          <a:xfrm>
            <a:off x="228600" y="3961865"/>
            <a:ext cx="49225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StyleGAN</a:t>
            </a:r>
            <a:r>
              <a:rPr lang="en-US" dirty="0"/>
              <a:t> can be utilized for producing Aboriginal </a:t>
            </a:r>
          </a:p>
          <a:p>
            <a:r>
              <a:rPr lang="en-US" dirty="0"/>
              <a:t>artworks in large volume and hence generates </a:t>
            </a:r>
          </a:p>
          <a:p>
            <a:r>
              <a:rPr lang="en-US" dirty="0"/>
              <a:t>considerable profits for the owners without much </a:t>
            </a:r>
          </a:p>
          <a:p>
            <a:r>
              <a:rPr lang="en-US" dirty="0"/>
              <a:t>knowledges in coding.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4EB638-08E7-42D7-8EAB-5B753568424E}"/>
              </a:ext>
            </a:extLst>
          </p:cNvPr>
          <p:cNvSpPr txBox="1"/>
          <p:nvPr/>
        </p:nvSpPr>
        <p:spPr>
          <a:xfrm>
            <a:off x="228600" y="6027125"/>
            <a:ext cx="2914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easy way to make money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7E064B-B16A-491C-BFBE-8E77DB264D35}"/>
              </a:ext>
            </a:extLst>
          </p:cNvPr>
          <p:cNvSpPr txBox="1"/>
          <p:nvPr/>
        </p:nvSpPr>
        <p:spPr>
          <a:xfrm>
            <a:off x="228600" y="5271494"/>
            <a:ext cx="48406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Souvenir products or daily products can be made </a:t>
            </a:r>
          </a:p>
          <a:p>
            <a:r>
              <a:rPr lang="en-US" dirty="0"/>
              <a:t>from Aboriginal Arts</a:t>
            </a:r>
          </a:p>
        </p:txBody>
      </p:sp>
    </p:spTree>
    <p:extLst>
      <p:ext uri="{BB962C8B-B14F-4D97-AF65-F5344CB8AC3E}">
        <p14:creationId xmlns:p14="http://schemas.microsoft.com/office/powerpoint/2010/main" val="2995205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7A2D-2129-4F71-A5E4-2DD1BCE96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0090" y="2404872"/>
            <a:ext cx="3044952" cy="162763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Questions?</a:t>
            </a:r>
          </a:p>
        </p:txBody>
      </p:sp>
      <p:sp>
        <p:nvSpPr>
          <p:cNvPr id="23" name="Rectangle 17">
            <a:extLst>
              <a:ext uri="{FF2B5EF4-FFF2-40B4-BE49-F238E27FC236}">
                <a16:creationId xmlns:a16="http://schemas.microsoft.com/office/drawing/2014/main" id="{3082CF57-BACC-4405-854D-2C98003D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7045" y="640080"/>
            <a:ext cx="6897625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E69CA85F-3236-4EB5-953C-2906A29CC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161" y="802767"/>
            <a:ext cx="6565392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32598D-20D6-4B93-9B18-AE4BDA8FA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7754" y="967359"/>
            <a:ext cx="3641577" cy="2656863"/>
          </a:xfrm>
          <a:prstGeom prst="rect">
            <a:avLst/>
          </a:prstGeom>
          <a:noFill/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B0BC70E-77C9-4F66-92B8-CE76A935D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336" y="1118230"/>
            <a:ext cx="2370412" cy="235512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3FB26C40-A7FF-4D98-8638-646FB86C8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606" y="967359"/>
            <a:ext cx="2439356" cy="1552577"/>
          </a:xfrm>
          <a:prstGeom prst="rect">
            <a:avLst/>
          </a:prstGeom>
          <a:noFill/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4D880D-4473-4D13-9573-8604FF223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9407" y="1089628"/>
            <a:ext cx="1472361" cy="12859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0CCB95-C47F-4DA3-BD7C-C1F9A0922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7301" y="3945668"/>
            <a:ext cx="2422483" cy="148474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8B982C3-2812-4E22-871C-1EF461B8B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7754" y="3794796"/>
            <a:ext cx="3641577" cy="1794241"/>
          </a:xfrm>
          <a:prstGeom prst="rect">
            <a:avLst/>
          </a:prstGeom>
          <a:noFill/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DE86C7-D27E-4E58-9F81-733226255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7902" y="3044218"/>
            <a:ext cx="2155371" cy="218336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2E3DBB9-BEC7-4B69-9EF7-4DB939BD3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606" y="2697061"/>
            <a:ext cx="2439356" cy="2878875"/>
          </a:xfrm>
          <a:prstGeom prst="rect">
            <a:avLst/>
          </a:prstGeom>
          <a:noFill/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3944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2325</TotalTime>
  <Words>845</Words>
  <Application>Microsoft Office PowerPoint</Application>
  <PresentationFormat>Widescreen</PresentationFormat>
  <Paragraphs>94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Century Schoolbook</vt:lpstr>
      <vt:lpstr>Georgia</vt:lpstr>
      <vt:lpstr>Gill Sans MT</vt:lpstr>
      <vt:lpstr>Open Sans</vt:lpstr>
      <vt:lpstr>Parcel</vt:lpstr>
      <vt:lpstr>Ethical Impacts of AI generated images using StyleGAN 2</vt:lpstr>
      <vt:lpstr>Introduction to StyleGAN and StyleGAN 2</vt:lpstr>
      <vt:lpstr>Google Colab</vt:lpstr>
      <vt:lpstr>Real Or Fake?</vt:lpstr>
      <vt:lpstr>Generating Fake People</vt:lpstr>
      <vt:lpstr>Aboriginal art patterns</vt:lpstr>
      <vt:lpstr>A comparison between the generated and real aboriginal arts</vt:lpstr>
      <vt:lpstr>How generated arts can be used by people</vt:lpstr>
      <vt:lpstr>Questions?</vt:lpstr>
      <vt:lpstr>Contact Details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Investigation of AI generated images using StyleGAN 2</dc:title>
  <dc:creator>Ricky.Hudson</dc:creator>
  <cp:lastModifiedBy>Ricky Hudson</cp:lastModifiedBy>
  <cp:revision>7</cp:revision>
  <dcterms:created xsi:type="dcterms:W3CDTF">2022-04-19T01:52:55Z</dcterms:created>
  <dcterms:modified xsi:type="dcterms:W3CDTF">2022-04-27T05:58:45Z</dcterms:modified>
</cp:coreProperties>
</file>

<file path=docProps/thumbnail.jpeg>
</file>